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cover-slime.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Slime Is Serious Science</a:t>
            </a:r>
          </a:p>
          <a:p>
            <a:pPr algn="ctr">
              <a:defRPr sz="1500" i="1">
                <a:solidFill>
                  <a:srgbClr val="1A1A2E"/>
                </a:solidFill>
              </a:defRPr>
            </a:pPr>
            <a:r>
              <a:t>How Molecules Determine the Properties of Everything You Touch</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MS-PS1-1, MS-PS1-2</a:t>
            </a:r>
          </a:p>
          <a:p>
            <a:pPr algn="r">
              <a:defRPr sz="1200">
                <a:solidFill>
                  <a:srgbClr val="1A1A2E"/>
                </a:solidFill>
              </a:defRPr>
            </a:pPr>
            <a:r>
              <a:t>6th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Explain how the size and arrangement of molecules determine a substance's physical properties</a:t>
            </a:r>
          </a:p>
          <a:p>
            <a:pPr>
              <a:spcBef>
                <a:spcPts val="800"/>
              </a:spcBef>
              <a:defRPr sz="1600">
                <a:solidFill>
                  <a:srgbClr val="1A1A2E"/>
                </a:solidFill>
              </a:defRPr>
            </a:pPr>
            <a:r>
              <a:t>  *  Model how molecule size, bond strength, temperature, and concentration affect material behavior</a:t>
            </a:r>
          </a:p>
          <a:p>
            <a:pPr>
              <a:spcBef>
                <a:spcPts val="800"/>
              </a:spcBef>
              <a:defRPr sz="1600">
                <a:solidFill>
                  <a:srgbClr val="1A1A2E"/>
                </a:solidFill>
              </a:defRPr>
            </a:pPr>
            <a:r>
              <a:t>  *  Distinguish between physical and chemical changes using molecular-level evidence</a:t>
            </a:r>
          </a:p>
          <a:p>
            <a:pPr>
              <a:spcBef>
                <a:spcPts val="800"/>
              </a:spcBef>
              <a:defRPr sz="1600">
                <a:solidFill>
                  <a:srgbClr val="1A1A2E"/>
                </a:solidFill>
              </a:defRPr>
            </a:pPr>
            <a:r>
              <a:t>  *  Connect molecular structure to the properties of everyday materials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Molecule</a:t>
            </a:r>
          </a:p>
          <a:p>
            <a:pPr>
              <a:defRPr sz="1300" i="1">
                <a:solidFill>
                  <a:srgbClr val="1A1A2E"/>
                </a:solidFill>
              </a:defRPr>
            </a:pPr>
            <a:r>
              <a:t>     Two or more atoms bonded together — the smallest unit of a chemical compound</a:t>
            </a:r>
          </a:p>
          <a:p>
            <a:pPr>
              <a:spcBef>
                <a:spcPts val="800"/>
              </a:spcBef>
              <a:defRPr sz="1500" b="1">
                <a:solidFill>
                  <a:srgbClr val="0D1B2A"/>
                </a:solidFill>
              </a:defRPr>
            </a:pPr>
            <a:r>
              <a:t>  Polymer</a:t>
            </a:r>
          </a:p>
          <a:p>
            <a:pPr>
              <a:defRPr sz="1300" i="1">
                <a:solidFill>
                  <a:srgbClr val="1A1A2E"/>
                </a:solidFill>
              </a:defRPr>
            </a:pPr>
            <a:r>
              <a:t>     A long chain molecule made of repeating smaller units linked together, like a molecular train</a:t>
            </a:r>
          </a:p>
          <a:p>
            <a:pPr>
              <a:spcBef>
                <a:spcPts val="800"/>
              </a:spcBef>
              <a:defRPr sz="1500" b="1">
                <a:solidFill>
                  <a:srgbClr val="0D1B2A"/>
                </a:solidFill>
              </a:defRPr>
            </a:pPr>
            <a:r>
              <a:t>  Viscosity</a:t>
            </a:r>
          </a:p>
          <a:p>
            <a:pPr>
              <a:defRPr sz="1300" i="1">
                <a:solidFill>
                  <a:srgbClr val="1A1A2E"/>
                </a:solidFill>
              </a:defRPr>
            </a:pPr>
            <a:r>
              <a:t>     A measure of how thick or resistant to flow a fluid is — honey has high viscosity</a:t>
            </a:r>
          </a:p>
          <a:p>
            <a:pPr>
              <a:spcBef>
                <a:spcPts val="800"/>
              </a:spcBef>
              <a:defRPr sz="1500" b="1">
                <a:solidFill>
                  <a:srgbClr val="0D1B2A"/>
                </a:solidFill>
              </a:defRPr>
            </a:pPr>
            <a:r>
              <a:t>  Non-Newtonian Fluid</a:t>
            </a:r>
          </a:p>
          <a:p>
            <a:pPr>
              <a:defRPr sz="1300" i="1">
                <a:solidFill>
                  <a:srgbClr val="1A1A2E"/>
                </a:solidFill>
              </a:defRPr>
            </a:pPr>
            <a:r>
              <a:t>     A substance whose viscosity changes when force is applied — slime, ketchup, quicksand</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does slime act like both a liquid AND a solid at the same time?</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How Molecules Determine the Properties of Everything You Touch. Today we'll build a MODEL to discover the answer!</a:t>
            </a:r>
          </a:p>
        </p:txBody>
      </p:sp>
      <p:pic>
        <p:nvPicPr>
          <p:cNvPr id="8" name="Picture 7" descr="landscape-slim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modeling-molecules.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Molecule Size</a:t>
            </a:r>
          </a:p>
          <a:p>
            <a:pPr>
              <a:spcBef>
                <a:spcPts val="600"/>
              </a:spcBef>
              <a:defRPr sz="1600"/>
            </a:pPr>
            <a:r>
              <a:t>     *  Bond Strength</a:t>
            </a:r>
          </a:p>
          <a:p>
            <a:pPr>
              <a:spcBef>
                <a:spcPts val="600"/>
              </a:spcBef>
              <a:defRPr sz="1600"/>
            </a:pPr>
            <a:r>
              <a:t>     *  Temperature</a:t>
            </a:r>
          </a:p>
          <a:p>
            <a:pPr>
              <a:spcBef>
                <a:spcPts val="600"/>
              </a:spcBef>
              <a:defRPr sz="1600"/>
            </a:pPr>
            <a:r>
              <a:t>     *  Concentration</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discussion-slime.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you increase concentration (add more glue to the slime), what happens to the viscosity? What about when you increase temperature?</a:t>
            </a:r>
          </a:p>
        </p:txBody>
      </p:sp>
      <p:pic>
        <p:nvPicPr>
          <p:cNvPr id="8" name="Picture 7" descr="discussion-slime.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Liquid Slime</a:t>
            </a:r>
          </a:p>
          <a:p>
            <a:pPr>
              <a:defRPr sz="1400"/>
            </a:pPr>
            <a:r>
              <a:t>     Set Concentration to 20% and Bond Strength to low — observe how it flows</a:t>
            </a:r>
          </a:p>
          <a:p>
            <a:pPr>
              <a:spcBef>
                <a:spcPts val="1200"/>
              </a:spcBef>
              <a:defRPr sz="1600" b="1"/>
            </a:pPr>
            <a:r>
              <a:t>Perfect Slime</a:t>
            </a:r>
          </a:p>
          <a:p>
            <a:pPr>
              <a:defRPr sz="1400"/>
            </a:pPr>
            <a:r>
              <a:t>     Set Concentration to 60% and Bond Strength to moderate — observe the non-Newtonian behavior</a:t>
            </a:r>
          </a:p>
          <a:p>
            <a:pPr>
              <a:spcBef>
                <a:spcPts val="1200"/>
              </a:spcBef>
              <a:defRPr sz="1600" b="1"/>
            </a:pPr>
            <a:r>
              <a:t>Solid Slime</a:t>
            </a:r>
          </a:p>
          <a:p>
            <a:pPr>
              <a:defRPr sz="1400"/>
            </a:pPr>
            <a:r>
              <a:t>     Lock Concentration to 90% and Bond Strength to maximum — can it still flow?</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Longer polymer chains get tangled together, making the substance thicker and more viscous</a:t>
            </a:r>
          </a:p>
          <a:p>
            <a:pPr>
              <a:spcBef>
                <a:spcPts val="1000"/>
              </a:spcBef>
              <a:defRPr sz="1500">
                <a:solidFill>
                  <a:srgbClr val="1A1A2E"/>
                </a:solidFill>
              </a:defRPr>
            </a:pPr>
            <a:r>
              <a:t>  *  Stronger bonds between molecules mean the substance resists flowing — it acts more solid</a:t>
            </a:r>
          </a:p>
          <a:p>
            <a:pPr>
              <a:spcBef>
                <a:spcPts val="1000"/>
              </a:spcBef>
              <a:defRPr sz="1500">
                <a:solidFill>
                  <a:srgbClr val="1A1A2E"/>
                </a:solidFill>
              </a:defRPr>
            </a:pPr>
            <a:r>
              <a:t>  *  Temperature increases molecular movement, loosening bonds and making substances flow more easily</a:t>
            </a:r>
          </a:p>
          <a:p>
            <a:pPr>
              <a:spcBef>
                <a:spcPts val="1000"/>
              </a:spcBef>
              <a:defRPr sz="1500">
                <a:solidFill>
                  <a:srgbClr val="1A1A2E"/>
                </a:solidFill>
              </a:defRPr>
            </a:pPr>
            <a:r>
              <a:t>  *  Slime is non-Newtonian because its polymer chains tangle when squeezed but slide apart when relaxed</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Slime acts like both a liquid and solid because it's made of long polymer chains that can slide past each other slowly (liquid behavior) but tangle and lock up when force is applied quickly (solid behavior). The molecule size, bond strength, and concentration determine exactly where the substance falls on the liquid-to-solid spectrum!</a:t>
            </a:r>
          </a:p>
        </p:txBody>
      </p:sp>
      <p:pic>
        <p:nvPicPr>
          <p:cNvPr id="8" name="Picture 7" descr="cover-slime.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the Perfect Slime Formula</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Engineer a slime with specific target properties (stretch distance, bounce height, flow rate) by adjusting your molecular recipe based on model evidence.</a:t>
            </a:r>
          </a:p>
          <a:p>
            <a:br/>
            <a:pPr>
              <a:spcBef>
                <a:spcPts val="1000"/>
              </a:spcBef>
              <a:defRPr sz="1600" b="1">
                <a:solidFill>
                  <a:srgbClr val="1A4780"/>
                </a:solidFill>
              </a:defRPr>
            </a:pPr>
            <a:r>
              <a:t>The Challenge:</a:t>
            </a:r>
          </a:p>
          <a:p>
            <a:pPr>
              <a:defRPr sz="1400"/>
            </a:pPr>
            <a:r>
              <a:t>A toy company needs a new slime product. They want three versions: 'Super Stretch' (maximum elongation), 'Bouncy Blob' (maximum bounce), and 'Slow Flow' (slowest pour). Your chemistry team must design formulas for all three using your molecular model.</a:t>
            </a:r>
          </a:p>
          <a:p>
            <a:br/>
            <a:pPr>
              <a:spcBef>
                <a:spcPts val="1000"/>
              </a:spcBef>
              <a:defRPr sz="1600" b="1">
                <a:solidFill>
                  <a:srgbClr val="1A4780"/>
                </a:solidFill>
              </a:defRPr>
            </a:pPr>
            <a:r>
              <a:t>Think Like an Engineer:</a:t>
            </a:r>
          </a:p>
          <a:p>
            <a:pPr>
              <a:spcBef>
                <a:spcPts val="400"/>
              </a:spcBef>
              <a:defRPr sz="1300"/>
            </a:pPr>
            <a:r>
              <a:t>     *  How does changing polymer chain length affect stretchiness vs. bounciness?</a:t>
            </a:r>
          </a:p>
          <a:p>
            <a:pPr>
              <a:spcBef>
                <a:spcPts val="400"/>
              </a:spcBef>
              <a:defRPr sz="1300"/>
            </a:pPr>
            <a:r>
              <a:t>     *  What concentration and bond strength produces the slowest flow rate?</a:t>
            </a:r>
          </a:p>
          <a:p>
            <a:pPr>
              <a:spcBef>
                <a:spcPts val="400"/>
              </a:spcBef>
              <a:defRPr sz="1300"/>
            </a:pPr>
            <a:r>
              <a:t>     *  How will you test and measure each property to prove your formula works?</a:t>
            </a:r>
          </a:p>
        </p:txBody>
      </p:sp>
      <p:pic>
        <p:nvPicPr>
          <p:cNvPr id="7" name="Picture 6" descr="stem-slime-lab.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Materials Scientists and Polymer Chemists design new materials with specific properties for products like sneakers, phone cases, medical devices, and more. They earn $70,000–$130,000/year.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